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546" r:id="rId4"/>
    <p:sldId id="446" r:id="rId5"/>
    <p:sldId id="547" r:id="rId6"/>
    <p:sldId id="548" r:id="rId7"/>
    <p:sldId id="533" r:id="rId8"/>
    <p:sldId id="490" r:id="rId9"/>
    <p:sldId id="615" r:id="rId10"/>
    <p:sldId id="617" r:id="rId11"/>
    <p:sldId id="619" r:id="rId12"/>
    <p:sldId id="621" r:id="rId13"/>
    <p:sldId id="599" r:id="rId14"/>
    <p:sldId id="620" r:id="rId15"/>
    <p:sldId id="545" r:id="rId16"/>
    <p:sldId id="524" r:id="rId17"/>
    <p:sldId id="4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258"/>
            <p14:sldId id="546"/>
            <p14:sldId id="446"/>
            <p14:sldId id="547"/>
            <p14:sldId id="548"/>
          </p14:sldIdLst>
        </p14:section>
        <p14:section name="Methods" id="{7911CE6D-3589-49A8-9CF2-5D2682ACCF56}">
          <p14:sldIdLst>
            <p14:sldId id="533"/>
            <p14:sldId id="490"/>
            <p14:sldId id="615"/>
            <p14:sldId id="617"/>
            <p14:sldId id="619"/>
            <p14:sldId id="621"/>
            <p14:sldId id="599"/>
          </p14:sldIdLst>
        </p14:section>
        <p14:section name="Results" id="{7A0A172B-7336-42B5-BD44-60D841730090}">
          <p14:sldIdLst>
            <p14:sldId id="620"/>
          </p14:sldIdLst>
        </p14:section>
        <p14:section name="Discussion" id="{420E7C0F-9258-42C1-9285-EC94C632C678}">
          <p14:sldIdLst>
            <p14:sldId id="545"/>
            <p14:sldId id="524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5586" autoAdjust="0"/>
  </p:normalViewPr>
  <p:slideViewPr>
    <p:cSldViewPr snapToGrid="0">
      <p:cViewPr>
        <p:scale>
          <a:sx n="50" d="100"/>
          <a:sy n="50" d="100"/>
        </p:scale>
        <p:origin x="1224" y="1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Multiple blood feeding = feeding more than once in a single gonotrophic (reproductive)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answer this, we need to understand the mechanisms of mosquito blood-feeding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0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58FAB-A425-D94B-CBEF-156C943CB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22EA3C-6214-32AC-7000-CAFB7AA4B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52F582-CED7-0860-B2E4-CFB86AEF6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10258-7C43-9498-5A2C-88AD87131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1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6718F-4A8B-DBDA-C427-F033993C6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276F7-EA17-90C3-6046-B9910794A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AB6CD-8A43-AA9A-8B20-954E5594F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9BA58-4705-A6D3-346E-C12984ED18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6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19D61-9C74-13D6-59FA-AA8B1A5CE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2EA92-5F27-CCF0-90E0-CF413CE53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17BC0-85A8-A513-B21F-35F8E132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D4964-1E62-CB7F-08E0-99A5D006D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34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19D61-9C74-13D6-59FA-AA8B1A5CE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2EA92-5F27-CCF0-90E0-CF413CE53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17BC0-85A8-A513-B21F-35F8E132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D4964-1E62-CB7F-08E0-99A5D006D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25.sv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5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25.sv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Modeling the mechanisms of mosquito multiple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blood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-feeding and their effects on disease</a:t>
            </a:r>
            <a:b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transmission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ASCEND Fellowship Conference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Nashville, TN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920352" y="1966255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E8B84-9691-6F7F-4E1E-AE8D612D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DB56EE0-723C-70D4-B99E-E85D7CDB0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543337"/>
                  </p:ext>
                </p:extLst>
              </p:nvPr>
            </p:nvGraphicFramePr>
            <p:xfrm>
              <a:off x="2105089" y="1894168"/>
              <a:ext cx="8703032" cy="3853744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175758">
                      <a:extLst>
                        <a:ext uri="{9D8B030D-6E8A-4147-A177-3AD203B41FA5}">
                          <a16:colId xmlns:a16="http://schemas.microsoft.com/office/drawing/2014/main" val="2394236598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4162987615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2221377010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154253725"/>
                        </a:ext>
                      </a:extLst>
                    </a:gridCol>
                  </a:tblGrid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9254292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460910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779821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032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DB56EE0-723C-70D4-B99E-E85D7CDB0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543337"/>
                  </p:ext>
                </p:extLst>
              </p:nvPr>
            </p:nvGraphicFramePr>
            <p:xfrm>
              <a:off x="2105089" y="1894168"/>
              <a:ext cx="8703032" cy="3853744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175758">
                      <a:extLst>
                        <a:ext uri="{9D8B030D-6E8A-4147-A177-3AD203B41FA5}">
                          <a16:colId xmlns:a16="http://schemas.microsoft.com/office/drawing/2014/main" val="2394236598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4162987615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2221377010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154253725"/>
                        </a:ext>
                      </a:extLst>
                    </a:gridCol>
                  </a:tblGrid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r="-100000" b="-300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b="-300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9254292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99371" b="-198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460910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779821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0063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032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0236864-A99D-C6C1-9C26-A2420E7E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C8A14-913F-1C21-AF67-1D1C88B05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4DECEB-7B53-2339-DEFF-28079CD062D1}"/>
                  </a:ext>
                </a:extLst>
              </p:cNvPr>
              <p:cNvSpPr txBox="1"/>
              <p:nvPr/>
            </p:nvSpPr>
            <p:spPr>
              <a:xfrm>
                <a:off x="4894362" y="2148365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4DECEB-7B53-2339-DEFF-28079CD06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362" y="2148365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561813-0DE5-7CE7-B225-4137459D4B89}"/>
                  </a:ext>
                </a:extLst>
              </p:cNvPr>
              <p:cNvSpPr txBox="1"/>
              <p:nvPr/>
            </p:nvSpPr>
            <p:spPr>
              <a:xfrm>
                <a:off x="7193503" y="3128099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561813-0DE5-7CE7-B225-4137459D4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03" y="3128099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E7B6C6-0E42-40CA-F3D9-F56CE49FC819}"/>
                  </a:ext>
                </a:extLst>
              </p:cNvPr>
              <p:cNvSpPr txBox="1"/>
              <p:nvPr/>
            </p:nvSpPr>
            <p:spPr>
              <a:xfrm>
                <a:off x="9141902" y="4110741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E7B6C6-0E42-40CA-F3D9-F56CE49FC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902" y="4110741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576EA-0A33-4ED2-CD3B-C66DB5A6FA48}"/>
                  </a:ext>
                </a:extLst>
              </p:cNvPr>
              <p:cNvSpPr txBox="1"/>
              <p:nvPr/>
            </p:nvSpPr>
            <p:spPr>
              <a:xfrm>
                <a:off x="9141901" y="5062575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576EA-0A33-4ED2-CD3B-C66DB5A6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901" y="5062575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539BD-7963-1882-8363-53ECB74B9131}"/>
                  </a:ext>
                </a:extLst>
              </p:cNvPr>
              <p:cNvSpPr txBox="1"/>
              <p:nvPr/>
            </p:nvSpPr>
            <p:spPr>
              <a:xfrm>
                <a:off x="2297897" y="506257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539BD-7963-1882-8363-53ECB74B9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897" y="5062575"/>
                <a:ext cx="1671676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BEFC4B-CB2A-A826-1DD7-D891F6F34525}"/>
                  </a:ext>
                </a:extLst>
              </p:cNvPr>
              <p:cNvSpPr txBox="1"/>
              <p:nvPr/>
            </p:nvSpPr>
            <p:spPr>
              <a:xfrm>
                <a:off x="2353463" y="3128099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BEFC4B-CB2A-A826-1DD7-D891F6F3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3" y="3128099"/>
                <a:ext cx="156054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E4D957-B58B-1A8C-3D28-ADAC460A0940}"/>
                  </a:ext>
                </a:extLst>
              </p:cNvPr>
              <p:cNvSpPr txBox="1"/>
              <p:nvPr/>
            </p:nvSpPr>
            <p:spPr>
              <a:xfrm>
                <a:off x="2353463" y="4110741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E4D957-B58B-1A8C-3D28-ADAC460A0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3" y="4110741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l="-39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ACC5FC-DC12-A5E5-8A71-DE5F9B7CC76C}"/>
                  </a:ext>
                </a:extLst>
              </p:cNvPr>
              <p:cNvSpPr txBox="1"/>
              <p:nvPr/>
            </p:nvSpPr>
            <p:spPr>
              <a:xfrm>
                <a:off x="4261440" y="5062575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ACC5FC-DC12-A5E5-8A71-DE5F9B7CC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40" y="5062575"/>
                <a:ext cx="2167270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D769DF-5A2A-7C02-D13B-5CC5567D664F}"/>
                  </a:ext>
                </a:extLst>
              </p:cNvPr>
              <p:cNvSpPr txBox="1"/>
              <p:nvPr/>
            </p:nvSpPr>
            <p:spPr>
              <a:xfrm>
                <a:off x="4254450" y="4110741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D769DF-5A2A-7C02-D13B-5CC5567D6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450" y="4110741"/>
                <a:ext cx="218125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19FCE-734F-1097-FD65-9F0DAF258C7D}"/>
                  </a:ext>
                </a:extLst>
              </p:cNvPr>
              <p:cNvSpPr txBox="1"/>
              <p:nvPr/>
            </p:nvSpPr>
            <p:spPr>
              <a:xfrm>
                <a:off x="2683022" y="2148365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19FCE-734F-1097-FD65-9F0DAF258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22" y="2148365"/>
                <a:ext cx="901427" cy="388889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59413-321B-88A2-C25D-0F6D16A147FE}"/>
                  </a:ext>
                </a:extLst>
              </p:cNvPr>
              <p:cNvSpPr txBox="1"/>
              <p:nvPr/>
            </p:nvSpPr>
            <p:spPr>
              <a:xfrm>
                <a:off x="4882967" y="3128099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59413-321B-88A2-C25D-0F6D16A14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67" y="3128099"/>
                <a:ext cx="9242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62F3AB-0208-A3EE-23C3-A467C5DA1800}"/>
                  </a:ext>
                </a:extLst>
              </p:cNvPr>
              <p:cNvSpPr txBox="1"/>
              <p:nvPr/>
            </p:nvSpPr>
            <p:spPr>
              <a:xfrm>
                <a:off x="7193503" y="4110741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62F3AB-0208-A3EE-23C3-A467C5DA1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03" y="4110741"/>
                <a:ext cx="92421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1737FDE-E811-A39E-797F-79D9BCD19C1F}"/>
              </a:ext>
            </a:extLst>
          </p:cNvPr>
          <p:cNvGrpSpPr/>
          <p:nvPr/>
        </p:nvGrpSpPr>
        <p:grpSpPr>
          <a:xfrm>
            <a:off x="1668039" y="1796841"/>
            <a:ext cx="753672" cy="3951070"/>
            <a:chOff x="1794550" y="1894168"/>
            <a:chExt cx="753672" cy="3951070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0E459876-7BE7-72BE-6C8F-2B4F73B241FE}"/>
                </a:ext>
              </a:extLst>
            </p:cNvPr>
            <p:cNvSpPr/>
            <p:nvPr/>
          </p:nvSpPr>
          <p:spPr>
            <a:xfrm>
              <a:off x="2060020" y="1991494"/>
              <a:ext cx="488202" cy="3853744"/>
            </a:xfrm>
            <a:prstGeom prst="leftBrace">
              <a:avLst>
                <a:gd name="adj1" fmla="val 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5AAE60-6462-ED82-2F58-69FECCC9EDFA}"/>
                </a:ext>
              </a:extLst>
            </p:cNvPr>
            <p:cNvSpPr/>
            <p:nvPr/>
          </p:nvSpPr>
          <p:spPr>
            <a:xfrm>
              <a:off x="1794550" y="1894168"/>
              <a:ext cx="488202" cy="28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42FA2F-8F6A-6657-8E01-BA85024F75B0}"/>
              </a:ext>
            </a:extLst>
          </p:cNvPr>
          <p:cNvGrpSpPr/>
          <p:nvPr/>
        </p:nvGrpSpPr>
        <p:grpSpPr>
          <a:xfrm rot="10800000">
            <a:off x="9894103" y="1796842"/>
            <a:ext cx="753672" cy="3951070"/>
            <a:chOff x="1794550" y="1894168"/>
            <a:chExt cx="753672" cy="3951070"/>
          </a:xfrm>
        </p:grpSpPr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33EDF1F7-7B3B-061F-39B4-6547844D496B}"/>
                </a:ext>
              </a:extLst>
            </p:cNvPr>
            <p:cNvSpPr/>
            <p:nvPr/>
          </p:nvSpPr>
          <p:spPr>
            <a:xfrm>
              <a:off x="2060020" y="1991494"/>
              <a:ext cx="488202" cy="3853744"/>
            </a:xfrm>
            <a:prstGeom prst="leftBrace">
              <a:avLst>
                <a:gd name="adj1" fmla="val 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90CC4E3-31ED-63BD-818E-E58058869ED7}"/>
                </a:ext>
              </a:extLst>
            </p:cNvPr>
            <p:cNvSpPr/>
            <p:nvPr/>
          </p:nvSpPr>
          <p:spPr>
            <a:xfrm>
              <a:off x="1794550" y="1894168"/>
              <a:ext cx="488202" cy="28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13B9C5-362B-0D17-600B-82C7ACE06B32}"/>
                  </a:ext>
                </a:extLst>
              </p:cNvPr>
              <p:cNvSpPr txBox="1"/>
              <p:nvPr/>
            </p:nvSpPr>
            <p:spPr>
              <a:xfrm>
                <a:off x="1507693" y="3821039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13B9C5-362B-0D17-600B-82C7ACE0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93" y="3821039"/>
                <a:ext cx="198772" cy="276999"/>
              </a:xfrm>
              <a:prstGeom prst="rect">
                <a:avLst/>
              </a:prstGeom>
              <a:blipFill>
                <a:blip r:embed="rId18"/>
                <a:stretch>
                  <a:fillRect l="-27273" r="-3030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2AF304-45AF-9F90-8A1E-BDFE0607D449}"/>
                  </a:ext>
                </a:extLst>
              </p:cNvPr>
              <p:cNvSpPr txBox="1"/>
              <p:nvPr/>
            </p:nvSpPr>
            <p:spPr>
              <a:xfrm>
                <a:off x="1637679" y="3774872"/>
                <a:ext cx="4882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2AF304-45AF-9F90-8A1E-BDFE0607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79" y="3774872"/>
                <a:ext cx="48820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818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EBB32-B7B3-60B2-A870-294807EC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EECA-EE64-B8CA-0271-1A0AC2C7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7CA924-734E-6EC7-F7F4-124F9AD44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254AF5-84A3-28A2-F58A-EABD585DE55F}"/>
                  </a:ext>
                </a:extLst>
              </p:cNvPr>
              <p:cNvSpPr txBox="1"/>
              <p:nvPr/>
            </p:nvSpPr>
            <p:spPr>
              <a:xfrm>
                <a:off x="6556394" y="3379007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254AF5-84A3-28A2-F58A-EABD585DE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94" y="3379007"/>
                <a:ext cx="266098" cy="369332"/>
              </a:xfrm>
              <a:prstGeom prst="rect">
                <a:avLst/>
              </a:prstGeom>
              <a:blipFill>
                <a:blip r:embed="rId5"/>
                <a:stretch>
                  <a:fillRect l="-30233" r="-2790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97C209-1D15-AFA4-3571-9BA4347F4E11}"/>
                  </a:ext>
                </a:extLst>
              </p:cNvPr>
              <p:cNvSpPr txBox="1"/>
              <p:nvPr/>
            </p:nvSpPr>
            <p:spPr>
              <a:xfrm>
                <a:off x="2748855" y="3163817"/>
                <a:ext cx="45900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97C209-1D15-AFA4-3571-9BA4347F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855" y="3163817"/>
                <a:ext cx="4590038" cy="701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73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EBB32-B7B3-60B2-A870-294807EC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EECA-EE64-B8CA-0271-1A0AC2C7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Adding in parasite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transmission </a:t>
            </a:r>
            <a:r>
              <a:rPr lang="en-US" dirty="0"/>
              <a:t>and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7CA924-734E-6EC7-F7F4-124F9AD44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94F2059-E4BD-42A9-8859-660317E8D822}"/>
              </a:ext>
            </a:extLst>
          </p:cNvPr>
          <p:cNvGrpSpPr/>
          <p:nvPr/>
        </p:nvGrpSpPr>
        <p:grpSpPr>
          <a:xfrm>
            <a:off x="2748855" y="3163817"/>
            <a:ext cx="4802981" cy="701218"/>
            <a:chOff x="2748855" y="3163817"/>
            <a:chExt cx="4802981" cy="7012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2254AF5-84A3-28A2-F58A-EABD585DE55F}"/>
                    </a:ext>
                  </a:extLst>
                </p:cNvPr>
                <p:cNvSpPr txBox="1"/>
                <p:nvPr/>
              </p:nvSpPr>
              <p:spPr>
                <a:xfrm>
                  <a:off x="6592296" y="3377986"/>
                  <a:ext cx="2660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2254AF5-84A3-28A2-F58A-EABD585DE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2296" y="3377986"/>
                  <a:ext cx="26609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273" r="-27273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897C209-1D15-AFA4-3571-9BA4347F4E11}"/>
                    </a:ext>
                  </a:extLst>
                </p:cNvPr>
                <p:cNvSpPr txBox="1"/>
                <p:nvPr/>
              </p:nvSpPr>
              <p:spPr>
                <a:xfrm>
                  <a:off x="2748855" y="3163817"/>
                  <a:ext cx="480298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897C209-1D15-AFA4-3571-9BA4347F4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55" y="3163817"/>
                  <a:ext cx="4802981" cy="7012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40AC39-81EE-5943-FAC6-6B5C37801DD9}"/>
              </a:ext>
            </a:extLst>
          </p:cNvPr>
          <p:cNvGrpSpPr/>
          <p:nvPr/>
        </p:nvGrpSpPr>
        <p:grpSpPr>
          <a:xfrm>
            <a:off x="2748855" y="3950244"/>
            <a:ext cx="3549113" cy="701218"/>
            <a:chOff x="2748855" y="3950244"/>
            <a:chExt cx="3549113" cy="7012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FACDC60-309B-2712-5BFE-5C2B1CEFE5FA}"/>
                    </a:ext>
                  </a:extLst>
                </p:cNvPr>
                <p:cNvSpPr txBox="1"/>
                <p:nvPr/>
              </p:nvSpPr>
              <p:spPr>
                <a:xfrm>
                  <a:off x="2748855" y="3950244"/>
                  <a:ext cx="3549113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FACDC60-309B-2712-5BFE-5C2B1CEFE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55" y="3950244"/>
                  <a:ext cx="3549113" cy="70121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CF3627F-54CD-EBE7-B97E-2B3E58AAA4E8}"/>
                    </a:ext>
                  </a:extLst>
                </p:cNvPr>
                <p:cNvSpPr txBox="1"/>
                <p:nvPr/>
              </p:nvSpPr>
              <p:spPr>
                <a:xfrm>
                  <a:off x="5438694" y="4196921"/>
                  <a:ext cx="2660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CF3627F-54CD-EBE7-B97E-2B3E58AAA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694" y="4196921"/>
                  <a:ext cx="26609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7273" r="-27273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ED4C12-DD5B-795C-39F6-B3CD56840504}"/>
              </a:ext>
            </a:extLst>
          </p:cNvPr>
          <p:cNvGrpSpPr/>
          <p:nvPr/>
        </p:nvGrpSpPr>
        <p:grpSpPr>
          <a:xfrm>
            <a:off x="2748855" y="2462599"/>
            <a:ext cx="5911875" cy="701218"/>
            <a:chOff x="2748855" y="2462599"/>
            <a:chExt cx="5911875" cy="7012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7BAE59-9A1C-F5A0-E63A-BB21FFEAC6D8}"/>
                    </a:ext>
                  </a:extLst>
                </p:cNvPr>
                <p:cNvSpPr txBox="1"/>
                <p:nvPr/>
              </p:nvSpPr>
              <p:spPr>
                <a:xfrm>
                  <a:off x="2748855" y="2462599"/>
                  <a:ext cx="5911875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7BAE59-9A1C-F5A0-E63A-BB21FFEAC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55" y="2462599"/>
                  <a:ext cx="5911875" cy="7012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E75D22-EECA-AFD3-A746-82D94CF70E0F}"/>
                    </a:ext>
                  </a:extLst>
                </p:cNvPr>
                <p:cNvSpPr txBox="1"/>
                <p:nvPr/>
              </p:nvSpPr>
              <p:spPr>
                <a:xfrm>
                  <a:off x="7735295" y="2709276"/>
                  <a:ext cx="2660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E75D22-EECA-AFD3-A746-82D94CF70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295" y="2709276"/>
                  <a:ext cx="26609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9545" r="-25000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17D9B4-C3ED-F77B-F257-0A29F2E1002E}"/>
              </a:ext>
            </a:extLst>
          </p:cNvPr>
          <p:cNvSpPr txBox="1"/>
          <p:nvPr/>
        </p:nvSpPr>
        <p:spPr>
          <a:xfrm>
            <a:off x="444048" y="2555388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Susceptible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4497AF-1099-6D64-A349-C8552FEC092A}"/>
              </a:ext>
            </a:extLst>
          </p:cNvPr>
          <p:cNvSpPr txBox="1"/>
          <p:nvPr/>
        </p:nvSpPr>
        <p:spPr>
          <a:xfrm>
            <a:off x="1006703" y="3256606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Exposed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FD85C-ECB4-4CBD-E8F9-81BA0AD88607}"/>
              </a:ext>
            </a:extLst>
          </p:cNvPr>
          <p:cNvSpPr txBox="1"/>
          <p:nvPr/>
        </p:nvSpPr>
        <p:spPr>
          <a:xfrm>
            <a:off x="1035300" y="4043033"/>
            <a:ext cx="1550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Infected</a:t>
            </a:r>
          </a:p>
        </p:txBody>
      </p:sp>
    </p:spTree>
    <p:extLst>
      <p:ext uri="{BB962C8B-B14F-4D97-AF65-F5344CB8AC3E}">
        <p14:creationId xmlns:p14="http://schemas.microsoft.com/office/powerpoint/2010/main" val="2482688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arrows&#10;&#10;Description automatically generated with medium confidence">
            <a:extLst>
              <a:ext uri="{FF2B5EF4-FFF2-40B4-BE49-F238E27FC236}">
                <a16:creationId xmlns:a16="http://schemas.microsoft.com/office/drawing/2014/main" id="{1D18230E-F723-5279-AC8A-A3E585A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 r="10684"/>
          <a:stretch/>
        </p:blipFill>
        <p:spPr>
          <a:xfrm>
            <a:off x="0" y="0"/>
            <a:ext cx="11454915" cy="6858000"/>
          </a:xfrm>
          <a:prstGeom prst="rect">
            <a:avLst/>
          </a:prstGeom>
        </p:spPr>
      </p:pic>
      <p:pic>
        <p:nvPicPr>
          <p:cNvPr id="4" name="Picture 3" descr="A graph with lines and arrows&#10;&#10;Description automatically generated with medium confidence">
            <a:extLst>
              <a:ext uri="{FF2B5EF4-FFF2-40B4-BE49-F238E27FC236}">
                <a16:creationId xmlns:a16="http://schemas.microsoft.com/office/drawing/2014/main" id="{2C31E230-3430-CC6A-B668-73514B0A1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86" t="34949" b="33075"/>
          <a:stretch/>
        </p:blipFill>
        <p:spPr>
          <a:xfrm>
            <a:off x="10007599" y="3429000"/>
            <a:ext cx="1354667" cy="2192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401B98-D5D2-E5AE-DB6A-816530AFFCDC}"/>
              </a:ext>
            </a:extLst>
          </p:cNvPr>
          <p:cNvSpPr txBox="1"/>
          <p:nvPr/>
        </p:nvSpPr>
        <p:spPr>
          <a:xfrm rot="21000000">
            <a:off x="3531196" y="1790161"/>
            <a:ext cx="356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Baseline model linear relationship</a:t>
            </a:r>
          </a:p>
        </p:txBody>
      </p:sp>
    </p:spTree>
    <p:extLst>
      <p:ext uri="{BB962C8B-B14F-4D97-AF65-F5344CB8AC3E}">
        <p14:creationId xmlns:p14="http://schemas.microsoft.com/office/powerpoint/2010/main" val="266447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43" y="1155323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4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581652" y="2829996"/>
            <a:ext cx="27521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</a:p>
          <a:p>
            <a:r>
              <a:rPr lang="en-US" sz="1600" dirty="0">
                <a:solidFill>
                  <a:srgbClr val="333333"/>
                </a:solidFill>
                <a:cs typeface="Arial" panose="020B0604020202020204" pitchFamily="34" charset="0"/>
              </a:rPr>
              <a:t>Associate Professor</a:t>
            </a:r>
          </a:p>
          <a:p>
            <a:r>
              <a:rPr lang="en-US" sz="160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Department of Mathematics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32198" y="2838525"/>
            <a:ext cx="26516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cs typeface="Arial" panose="020B0604020202020204" pitchFamily="34" charset="0"/>
              </a:rPr>
              <a:t>Assistant Professor</a:t>
            </a:r>
          </a:p>
          <a:p>
            <a:r>
              <a:rPr lang="en-US" sz="160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Department of Mathematics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16944" y="297791"/>
            <a:ext cx="4730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64275" y="4630572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64275" y="1943745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3466892" y="4061583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3387122" y="1471527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516797" y="174255"/>
            <a:ext cx="51756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disease outbreaks were due to </a:t>
            </a:r>
            <a:r>
              <a:rPr lang="en-US" sz="2400" b="1" u="sng" dirty="0"/>
              <a:t>mosquito-borne pathogens</a:t>
            </a:r>
            <a:r>
              <a:rPr lang="en-US" sz="2400" b="1" dirty="0"/>
              <a:t> </a:t>
            </a:r>
            <a:br>
              <a:rPr lang="en-US" sz="2400" b="1" dirty="0"/>
            </a:br>
            <a:r>
              <a:rPr lang="en-US" sz="1200" dirty="0"/>
              <a:t>(Jones 2008, Gould 2017)</a:t>
            </a:r>
            <a:endParaRPr lang="en-US" sz="2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095999" y="2020873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B28F62-0CDE-1705-0498-C279EEA8339B}"/>
              </a:ext>
            </a:extLst>
          </p:cNvPr>
          <p:cNvSpPr txBox="1"/>
          <p:nvPr/>
        </p:nvSpPr>
        <p:spPr>
          <a:xfrm>
            <a:off x="6115317" y="728253"/>
            <a:ext cx="5175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Efforts to eliminate malaria have stalled in recent years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feeding* </a:t>
            </a:r>
            <a:r>
              <a:rPr lang="en-US" dirty="0"/>
              <a:t>is common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9BF9CC-BC4B-0806-AE64-2221A1C7BC03}"/>
              </a:ext>
            </a:extLst>
          </p:cNvPr>
          <p:cNvGrpSpPr/>
          <p:nvPr/>
        </p:nvGrpSpPr>
        <p:grpSpPr>
          <a:xfrm>
            <a:off x="2993838" y="1468613"/>
            <a:ext cx="6204324" cy="5169254"/>
            <a:chOff x="6412172" y="1776912"/>
            <a:chExt cx="4852150" cy="40426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D4C898-CE9D-CC23-3042-47CA9E48B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90" t="8599"/>
            <a:stretch/>
          </p:blipFill>
          <p:spPr>
            <a:xfrm>
              <a:off x="6412173" y="2146244"/>
              <a:ext cx="4852149" cy="33655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CC2E4E-D6F8-815B-97A7-0574707EF3B7}"/>
                </a:ext>
              </a:extLst>
            </p:cNvPr>
            <p:cNvSpPr txBox="1"/>
            <p:nvPr/>
          </p:nvSpPr>
          <p:spPr>
            <a:xfrm>
              <a:off x="6412172" y="5511799"/>
              <a:ext cx="4401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/>
                <a:t>Modified from </a:t>
              </a:r>
              <a:r>
                <a:rPr lang="en-US" sz="1400" i="1" dirty="0" err="1"/>
                <a:t>Beier</a:t>
              </a:r>
              <a:r>
                <a:rPr lang="en-US" sz="1400" i="1" dirty="0"/>
                <a:t> (1996) J Med </a:t>
              </a:r>
              <a:r>
                <a:rPr lang="en-US" sz="1400" i="1" dirty="0" err="1"/>
                <a:t>Entomol</a:t>
              </a:r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51D732-62F3-0479-3028-460B1172D6B0}"/>
                </a:ext>
              </a:extLst>
            </p:cNvPr>
            <p:cNvSpPr txBox="1"/>
            <p:nvPr/>
          </p:nvSpPr>
          <p:spPr>
            <a:xfrm>
              <a:off x="6494864" y="1776912"/>
              <a:ext cx="4634458" cy="361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400" b="1" dirty="0"/>
                <a:t>% of mosquitoes taking &gt; 1 blood meal</a:t>
              </a:r>
              <a:endParaRPr lang="en-US" sz="2400" b="1" i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46FA95-9A07-E817-3A94-C53D7710E7A7}"/>
              </a:ext>
            </a:extLst>
          </p:cNvPr>
          <p:cNvSpPr txBox="1"/>
          <p:nvPr/>
        </p:nvSpPr>
        <p:spPr>
          <a:xfrm>
            <a:off x="154515" y="920109"/>
            <a:ext cx="9632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* </a:t>
            </a:r>
            <a:r>
              <a:rPr lang="en-US" sz="2000" dirty="0"/>
              <a:t>feeding more than once in a single reproductive cycle</a:t>
            </a:r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4933550"/>
            <a:chOff x="-6878212" y="2729667"/>
            <a:chExt cx="5822927" cy="493355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3849841"/>
              <a:chOff x="7963839" y="1105559"/>
              <a:chExt cx="3704575" cy="3849841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Effect of size and infection status (</a:t>
                </a:r>
                <a:r>
                  <a:rPr lang="en-US" sz="1400" i="1" dirty="0"/>
                  <a:t>Plasmodium falciparum</a:t>
                </a:r>
                <a:r>
                  <a:rPr lang="en-US" sz="1400" dirty="0"/>
                  <a:t>) on the probability of </a:t>
                </a:r>
                <a:r>
                  <a:rPr lang="en-US" sz="1400" i="1" dirty="0"/>
                  <a:t>Anopheles gambiae</a:t>
                </a:r>
                <a:r>
                  <a:rPr lang="en-US" sz="1400" dirty="0"/>
                  <a:t> having multiple blood meals </a:t>
                </a:r>
              </a:p>
              <a:p>
                <a:r>
                  <a:rPr lang="en-US" sz="1400" dirty="0"/>
                  <a:t>Modified from </a:t>
                </a:r>
                <a:r>
                  <a:rPr lang="en-US" sz="1400" i="1" dirty="0" err="1"/>
                  <a:t>Koella</a:t>
                </a:r>
                <a:r>
                  <a:rPr lang="en-US" sz="1400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277432"/>
            <a:chOff x="13009741" y="2707112"/>
            <a:chExt cx="5596371" cy="327743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692657"/>
              <a:chOff x="894599" y="2794661"/>
              <a:chExt cx="6316830" cy="3039302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590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Seasonality drives patterns in multiple blood feeding for </a:t>
                </a:r>
                <a:r>
                  <a:rPr lang="en-US" sz="1400" i="1" dirty="0"/>
                  <a:t>Aedes aegypti</a:t>
                </a:r>
              </a:p>
              <a:p>
                <a:r>
                  <a:rPr lang="en-US" sz="1400" dirty="0"/>
                  <a:t>Modified from </a:t>
                </a:r>
                <a:r>
                  <a:rPr lang="en-US" sz="1400" i="1" dirty="0"/>
                  <a:t>Scott et al. (2000) J Med </a:t>
                </a:r>
                <a:r>
                  <a:rPr lang="en-US" sz="1400" i="1" dirty="0" err="1"/>
                  <a:t>Entomol</a:t>
                </a:r>
                <a:endParaRPr lang="en-US" sz="1400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35200" y="1601869"/>
            <a:ext cx="5494409" cy="5260602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4" y="1"/>
            <a:ext cx="9374081" cy="713266"/>
          </a:xfrm>
        </p:spPr>
        <p:txBody>
          <a:bodyPr>
            <a:normAutofit/>
          </a:bodyPr>
          <a:lstStyle/>
          <a:p>
            <a:r>
              <a:rPr lang="en-US" b="1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320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Ramasamy et al. (2000) J Insect </a:t>
            </a:r>
            <a:r>
              <a:rPr lang="en-US" sz="1400" i="1" dirty="0" err="1"/>
              <a:t>Physiol</a:t>
            </a:r>
            <a:endParaRPr lang="en-US" sz="1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77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Juvenile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56009-A3E1-7A6E-0F74-8EA27DB040A8}"/>
              </a:ext>
            </a:extLst>
          </p:cNvPr>
          <p:cNvSpPr txBox="1"/>
          <p:nvPr/>
        </p:nvSpPr>
        <p:spPr>
          <a:xfrm>
            <a:off x="782569" y="989280"/>
            <a:ext cx="3305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/>
              <a:t>Extrinsic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7AEE5-29BE-C902-63E1-B32DCE78EDDE}"/>
              </a:ext>
            </a:extLst>
          </p:cNvPr>
          <p:cNvSpPr txBox="1"/>
          <p:nvPr/>
        </p:nvSpPr>
        <p:spPr>
          <a:xfrm>
            <a:off x="7418772" y="989280"/>
            <a:ext cx="3223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/>
              <a:t>Intrinsic Factors</a:t>
            </a:r>
          </a:p>
        </p:txBody>
      </p: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19E673-EA67-BB24-35DB-2AA5A684CAC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5DA857-9A11-E566-1AF9-2C6BB5B58B66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BAA2B6-FC8B-1104-F592-7CA1DA2D1087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49345A-1087-5F0F-FA4B-E6F226358E5C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A0D8377-3B9F-DD74-6B84-39C621D12A95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E930022-6418-0680-FFE3-DF45CD317661}"/>
              </a:ext>
            </a:extLst>
          </p:cNvPr>
          <p:cNvCxnSpPr>
            <a:cxnSpLocks/>
            <a:stCxn id="11" idx="3"/>
            <a:endCxn id="12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D19D942-7425-CBBF-1FE2-0096B0C51E5D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2FE50B-E827-4252-9A5D-E3C678CC6804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2716139-BD02-83AD-DAF4-9508CE91179F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5BA084-C2BC-5EFC-2CD7-0AC6352594E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0F4F-DA78-38BA-3B39-37AD44F8E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8BD-3E31-BB01-1E31-A8CC4388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B3B14-DE59-A9BF-C32F-3697CB22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98F4E32-E73A-8D8B-945C-4E26DD72A8A8}"/>
                  </a:ext>
                </a:extLst>
              </p:cNvPr>
              <p:cNvSpPr/>
              <p:nvPr/>
            </p:nvSpPr>
            <p:spPr>
              <a:xfrm>
                <a:off x="2341826" y="150809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98F4E32-E73A-8D8B-945C-4E26DD72A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826" y="150809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DF75DEC-2FF3-6590-038D-D3B8EDF72354}"/>
                  </a:ext>
                </a:extLst>
              </p:cNvPr>
              <p:cNvSpPr/>
              <p:nvPr/>
            </p:nvSpPr>
            <p:spPr>
              <a:xfrm>
                <a:off x="4023481" y="256416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DF75DEC-2FF3-6590-038D-D3B8EDF72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81" y="25641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A76A3DB-4CF1-F813-0D53-37EC44303740}"/>
                  </a:ext>
                </a:extLst>
              </p:cNvPr>
              <p:cNvSpPr/>
              <p:nvPr/>
            </p:nvSpPr>
            <p:spPr>
              <a:xfrm>
                <a:off x="5705136" y="362023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A76A3DB-4CF1-F813-0D53-37EC44303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136" y="3620235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A4BE3EC-137E-46A3-88D1-9119CED85B61}"/>
                  </a:ext>
                </a:extLst>
              </p:cNvPr>
              <p:cNvSpPr/>
              <p:nvPr/>
            </p:nvSpPr>
            <p:spPr>
              <a:xfrm>
                <a:off x="7386362" y="466605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A4BE3EC-137E-46A3-88D1-9119CED85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362" y="4666055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A2395A3-DD44-1F30-41F6-3C9247998CDF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9A273CA-EEB9-B067-6E52-2D5662BFC12C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20D7DFC-D1A7-F549-1AB0-DA013A3A3A9A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3E0E1B1-FA66-151B-8A7F-1B9C818D64AA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BB8B5D9-1C32-73D0-EE0C-2A7A605DFBC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5BC5F8C-A113-AA85-8F56-38A2FB943494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BFB516-B707-9329-4799-33F070A5AA4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2C3EAC4-A941-1C47-172A-5E05C9CADE20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F623B33-E1D9-0190-76A4-AA5D094217B6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4912C9D-9A2D-FDDA-6DFE-D9400D873E6B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614CDD-E28E-84BA-1E92-34116BED5EF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838FB9-4314-7CEE-B367-44E5233273C8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43C7B6-AA67-F4DF-665F-82E50CDA6143}"/>
                  </a:ext>
                </a:extLst>
              </p:cNvPr>
              <p:cNvSpPr txBox="1"/>
              <p:nvPr/>
            </p:nvSpPr>
            <p:spPr>
              <a:xfrm>
                <a:off x="4023481" y="1694427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43C7B6-AA67-F4DF-665F-82E50CDA6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81" y="1694427"/>
                <a:ext cx="901427" cy="38888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9D67D-930E-D4FE-3B42-5E676F493F77}"/>
                  </a:ext>
                </a:extLst>
              </p:cNvPr>
              <p:cNvSpPr txBox="1"/>
              <p:nvPr/>
            </p:nvSpPr>
            <p:spPr>
              <a:xfrm>
                <a:off x="5755875" y="2733087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9D67D-930E-D4FE-3B42-5E676F493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875" y="2733087"/>
                <a:ext cx="924217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A752E-4BC5-DA86-DB7A-612E9C5F775F}"/>
                  </a:ext>
                </a:extLst>
              </p:cNvPr>
              <p:cNvSpPr txBox="1"/>
              <p:nvPr/>
            </p:nvSpPr>
            <p:spPr>
              <a:xfrm>
                <a:off x="7437101" y="382703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A752E-4BC5-DA86-DB7A-612E9C5F7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101" y="3827038"/>
                <a:ext cx="924217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D9E789-53F7-02AF-4234-311A8FD113D1}"/>
                  </a:ext>
                </a:extLst>
              </p:cNvPr>
              <p:cNvSpPr txBox="1"/>
              <p:nvPr/>
            </p:nvSpPr>
            <p:spPr>
              <a:xfrm>
                <a:off x="9068017" y="4765863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D9E789-53F7-02AF-4234-311A8FD11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017" y="4765863"/>
                <a:ext cx="924218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1D0919-C10F-0127-D529-F80B48FD808F}"/>
                  </a:ext>
                </a:extLst>
              </p:cNvPr>
              <p:cNvSpPr txBox="1"/>
              <p:nvPr/>
            </p:nvSpPr>
            <p:spPr>
              <a:xfrm>
                <a:off x="3295229" y="560366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1D0919-C10F-0127-D529-F80B48FD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229" y="5603660"/>
                <a:ext cx="1671676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EEF7C-BAA3-F3A1-38E4-B48455C5E6AA}"/>
                  </a:ext>
                </a:extLst>
              </p:cNvPr>
              <p:cNvSpPr txBox="1"/>
              <p:nvPr/>
            </p:nvSpPr>
            <p:spPr>
              <a:xfrm>
                <a:off x="1756238" y="2782420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EEF7C-BAA3-F3A1-38E4-B48455C5E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38" y="2782420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028CC6-8E51-5A7E-7008-1654F5815613}"/>
                  </a:ext>
                </a:extLst>
              </p:cNvPr>
              <p:cNvSpPr txBox="1"/>
              <p:nvPr/>
            </p:nvSpPr>
            <p:spPr>
              <a:xfrm>
                <a:off x="3316782" y="4567077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028CC6-8E51-5A7E-7008-1654F581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782" y="4567077"/>
                <a:ext cx="1560544" cy="369332"/>
              </a:xfrm>
              <a:prstGeom prst="rect">
                <a:avLst/>
              </a:prstGeom>
              <a:blipFill>
                <a:blip r:embed="rId15"/>
                <a:stretch>
                  <a:fillRect l="-39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41BE44-EC46-D090-6DB7-37322941DC4A}"/>
                  </a:ext>
                </a:extLst>
              </p:cNvPr>
              <p:cNvSpPr txBox="1"/>
              <p:nvPr/>
            </p:nvSpPr>
            <p:spPr>
              <a:xfrm>
                <a:off x="4974404" y="521155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41BE44-EC46-D090-6DB7-37322941D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04" y="5211552"/>
                <a:ext cx="2167270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A2B2B6-A2D0-BB11-A3CC-CCC96C10366F}"/>
                  </a:ext>
                </a:extLst>
              </p:cNvPr>
              <p:cNvSpPr txBox="1"/>
              <p:nvPr/>
            </p:nvSpPr>
            <p:spPr>
              <a:xfrm>
                <a:off x="3523884" y="382944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A2B2B6-A2D0-BB11-A3CC-CCC96C1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84" y="3829447"/>
                <a:ext cx="2181251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1D6BE-2F53-E2D5-48E4-0A18240E0A17}"/>
                  </a:ext>
                </a:extLst>
              </p:cNvPr>
              <p:cNvSpPr txBox="1"/>
              <p:nvPr/>
            </p:nvSpPr>
            <p:spPr>
              <a:xfrm>
                <a:off x="512228" y="1894168"/>
                <a:ext cx="1289656" cy="38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1D6BE-2F53-E2D5-48E4-0A18240E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8" y="1894168"/>
                <a:ext cx="1289656" cy="388761"/>
              </a:xfrm>
              <a:prstGeom prst="rect">
                <a:avLst/>
              </a:prstGeom>
              <a:blipFill>
                <a:blip r:embed="rId1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32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103295</TotalTime>
  <Words>1004</Words>
  <Application>Microsoft Office PowerPoint</Application>
  <PresentationFormat>Widescreen</PresentationFormat>
  <Paragraphs>257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Cambria Math</vt:lpstr>
      <vt:lpstr>Office Theme</vt:lpstr>
      <vt:lpstr>Modeling the mechanisms of mosquito multiple blood-feeding and their effects on disease transmission</vt:lpstr>
      <vt:lpstr>PowerPoint Presentation</vt:lpstr>
      <vt:lpstr>Multiple blood feeding* is common</vt:lpstr>
      <vt:lpstr>Drivers of multiple blood-feeding</vt:lpstr>
      <vt:lpstr>PowerPoint Presentation</vt:lpstr>
      <vt:lpstr>PowerPoint Presentation</vt:lpstr>
      <vt:lpstr>The blood-feeding process</vt:lpstr>
      <vt:lpstr>The real blood-feeding process</vt:lpstr>
      <vt:lpstr>The real blood-feeding process</vt:lpstr>
      <vt:lpstr>The real blood-feeding process</vt:lpstr>
      <vt:lpstr>The real blood-feeding process</vt:lpstr>
      <vt:lpstr>Adding in parasite transmission and development</vt:lpstr>
      <vt:lpstr>PowerPoint Presentation</vt:lpstr>
      <vt:lpstr>PowerPoint Presentation</vt:lpstr>
      <vt:lpstr>Thank you!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153</cp:revision>
  <dcterms:created xsi:type="dcterms:W3CDTF">2024-06-14T19:36:46Z</dcterms:created>
  <dcterms:modified xsi:type="dcterms:W3CDTF">2024-10-09T20:31:37Z</dcterms:modified>
</cp:coreProperties>
</file>